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58" r:id="rId3"/>
    <p:sldId id="259" r:id="rId4"/>
    <p:sldId id="269" r:id="rId5"/>
    <p:sldId id="265" r:id="rId6"/>
    <p:sldId id="270" r:id="rId7"/>
    <p:sldId id="266" r:id="rId8"/>
    <p:sldId id="267" r:id="rId9"/>
    <p:sldId id="268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9" autoAdjust="0"/>
    <p:restoredTop sz="94660"/>
  </p:normalViewPr>
  <p:slideViewPr>
    <p:cSldViewPr>
      <p:cViewPr varScale="1">
        <p:scale>
          <a:sx n="96" d="100"/>
          <a:sy n="96" d="100"/>
        </p:scale>
        <p:origin x="690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4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5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7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8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61473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866851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6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4.bin"/><Relationship Id="rId1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11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0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9.bin"/><Relationship Id="rId1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16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4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21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18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oleObject" Target="../embeddings/oleObject26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22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2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oleObject" Target="../embeddings/oleObject31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2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26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2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Factoring x²+bx + 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8 Lesson 5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x²+bx+c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Factor and perform multiplication of Polynomials specifically Binomials.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Factorization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Middle term breaking</a:t>
            </a:r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Steps in Factoring x^2+bx+c: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x²+bx+c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2165" name="Object 5"/>
          <p:cNvGraphicFramePr>
            <a:graphicFrameLocks noChangeAspect="1"/>
          </p:cNvGraphicFramePr>
          <p:nvPr/>
        </p:nvGraphicFramePr>
        <p:xfrm>
          <a:off x="2209800" y="2647950"/>
          <a:ext cx="48006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7" name="Equation" r:id="rId5" imgW="1600200" imgH="228600" progId="Equation.DSMT4">
                  <p:embed/>
                </p:oleObj>
              </mc:Choice>
              <mc:Fallback>
                <p:oleObj name="Equation" r:id="rId5" imgW="1600200" imgH="2286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647950"/>
                        <a:ext cx="48006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04800" y="1047750"/>
                <a:ext cx="8458200" cy="3046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Font typeface="Arial" pitchFamily="34" charset="0"/>
                  <a:buChar char="•"/>
                </a:pPr>
                <a:r>
                  <a:rPr lang="en-US" sz="2400" b="1" dirty="0"/>
                  <a:t>Step 1: </a:t>
                </a:r>
                <a:r>
                  <a:rPr lang="en-US" sz="2400" dirty="0"/>
                  <a:t>split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dirty="0"/>
                  <a:t> into its factor, x and x.</a:t>
                </a:r>
              </a:p>
              <a:p>
                <a:pPr>
                  <a:buFont typeface="Arial" pitchFamily="34" charset="0"/>
                  <a:buChar char="•"/>
                </a:pPr>
                <a:r>
                  <a:rPr lang="en-US" sz="2400" b="1" dirty="0"/>
                  <a:t>Step 2: </a:t>
                </a:r>
                <a:r>
                  <a:rPr lang="en-US" sz="2400" dirty="0"/>
                  <a:t>Split the last term </a:t>
                </a:r>
                <a:r>
                  <a:rPr lang="en-US" sz="2400" b="1" i="1" dirty="0"/>
                  <a:t>c</a:t>
                </a:r>
                <a:r>
                  <a:rPr lang="en-US" sz="2400" dirty="0"/>
                  <a:t>, into two factors whose product is </a:t>
                </a:r>
                <a:r>
                  <a:rPr lang="en-US" sz="2400" b="1" i="1" dirty="0"/>
                  <a:t>c</a:t>
                </a:r>
                <a:r>
                  <a:rPr lang="en-US" sz="2400" dirty="0"/>
                  <a:t> and whose sum is </a:t>
                </a:r>
                <a:r>
                  <a:rPr lang="en-US" sz="2400" b="1" i="1" dirty="0"/>
                  <a:t>b.</a:t>
                </a:r>
                <a:endParaRPr lang="en-US" sz="2400" dirty="0"/>
              </a:p>
              <a:p>
                <a:pPr>
                  <a:buFont typeface="Arial" pitchFamily="34" charset="0"/>
                  <a:buChar char="•"/>
                </a:pPr>
                <a:r>
                  <a:rPr lang="en-US" sz="2400" b="1" dirty="0"/>
                  <a:t>Step 3: </a:t>
                </a:r>
                <a:r>
                  <a:rPr lang="en-US" sz="2400" dirty="0"/>
                  <a:t>Write the usual binomial factor such as:</a:t>
                </a:r>
              </a:p>
              <a:p>
                <a:r>
                  <a:rPr lang="en-US" sz="2400" b="1" dirty="0"/>
                  <a:t>  </a:t>
                </a:r>
              </a:p>
              <a:p>
                <a:endParaRPr lang="en-US" sz="2400" dirty="0"/>
              </a:p>
              <a:p>
                <a:r>
                  <a:rPr lang="en-US" sz="2400" i="1" dirty="0"/>
                  <a:t>Where </a:t>
                </a:r>
                <a:r>
                  <a:rPr lang="en-US" sz="2400" b="1" i="1" dirty="0" err="1"/>
                  <a:t>bx</a:t>
                </a:r>
                <a:r>
                  <a:rPr lang="en-US" sz="2400" i="1" dirty="0"/>
                  <a:t> is the sum of the middle term (inner and outer term).</a:t>
                </a:r>
              </a:p>
              <a:p>
                <a:r>
                  <a:rPr lang="en-US" sz="2400" b="1" dirty="0"/>
                  <a:t> </a:t>
                </a:r>
                <a:endParaRPr lang="en-US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1047750"/>
                <a:ext cx="8458200" cy="3046988"/>
              </a:xfrm>
              <a:prstGeom prst="rect">
                <a:avLst/>
              </a:prstGeom>
              <a:blipFill rotWithShape="1">
                <a:blip r:embed="rId7"/>
                <a:stretch>
                  <a:fillRect l="-1081" t="-12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b="1" dirty="0"/>
              <a:t>Factor the following polynomials in  form.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x²+bx+c</a:t>
            </a:r>
          </a:p>
        </p:txBody>
      </p:sp>
      <p:graphicFrame>
        <p:nvGraphicFramePr>
          <p:cNvPr id="90125" name="Object 13"/>
          <p:cNvGraphicFramePr>
            <a:graphicFrameLocks noChangeAspect="1"/>
          </p:cNvGraphicFramePr>
          <p:nvPr/>
        </p:nvGraphicFramePr>
        <p:xfrm>
          <a:off x="380999" y="971550"/>
          <a:ext cx="2066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4" name="Equation" r:id="rId5" imgW="787320" imgH="203040" progId="Equation.DSMT4">
                  <p:embed/>
                </p:oleObj>
              </mc:Choice>
              <mc:Fallback>
                <p:oleObj name="Equation" r:id="rId5" imgW="787320" imgH="20304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99" y="971550"/>
                        <a:ext cx="2066925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6" name="Object 14"/>
          <p:cNvGraphicFramePr>
            <a:graphicFrameLocks noChangeAspect="1"/>
          </p:cNvGraphicFramePr>
          <p:nvPr/>
        </p:nvGraphicFramePr>
        <p:xfrm>
          <a:off x="4330700" y="1009650"/>
          <a:ext cx="210026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5" name="Equation" r:id="rId7" imgW="799920" imgH="203040" progId="Equation.DSMT4">
                  <p:embed/>
                </p:oleObj>
              </mc:Choice>
              <mc:Fallback>
                <p:oleObj name="Equation" r:id="rId7" imgW="799920" imgH="20304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0700" y="1009650"/>
                        <a:ext cx="210026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7" name="Object 15"/>
          <p:cNvGraphicFramePr>
            <a:graphicFrameLocks noChangeAspect="1"/>
          </p:cNvGraphicFramePr>
          <p:nvPr/>
        </p:nvGraphicFramePr>
        <p:xfrm>
          <a:off x="381000" y="2190750"/>
          <a:ext cx="2200276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6" name="Equation" r:id="rId9" imgW="838080" imgH="203040" progId="Equation.DSMT4">
                  <p:embed/>
                </p:oleObj>
              </mc:Choice>
              <mc:Fallback>
                <p:oleObj name="Equation" r:id="rId9" imgW="838080" imgH="2030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190750"/>
                        <a:ext cx="2200276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8" name="Object 16"/>
          <p:cNvGraphicFramePr>
            <a:graphicFrameLocks noChangeAspect="1"/>
          </p:cNvGraphicFramePr>
          <p:nvPr/>
        </p:nvGraphicFramePr>
        <p:xfrm>
          <a:off x="4318000" y="2178050"/>
          <a:ext cx="2540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7" name="Equation" r:id="rId11" imgW="952200" imgH="228600" progId="Equation.DSMT4">
                  <p:embed/>
                </p:oleObj>
              </mc:Choice>
              <mc:Fallback>
                <p:oleObj name="Equation" r:id="rId11" imgW="952200" imgH="2286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0" y="2178050"/>
                        <a:ext cx="25400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9" name="Object 17"/>
          <p:cNvGraphicFramePr>
            <a:graphicFrameLocks noChangeAspect="1"/>
          </p:cNvGraphicFramePr>
          <p:nvPr/>
        </p:nvGraphicFramePr>
        <p:xfrm>
          <a:off x="381000" y="3486150"/>
          <a:ext cx="2667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28" name="Equation" r:id="rId13" imgW="1015920" imgH="203040" progId="Equation.DSMT4">
                  <p:embed/>
                </p:oleObj>
              </mc:Choice>
              <mc:Fallback>
                <p:oleObj name="Equation" r:id="rId13" imgW="1015920" imgH="20304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486150"/>
                        <a:ext cx="26670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b="1" dirty="0"/>
              <a:t>Factor the following polynomials in  form.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x²+bx+c</a:t>
            </a:r>
          </a:p>
        </p:txBody>
      </p:sp>
      <p:graphicFrame>
        <p:nvGraphicFramePr>
          <p:cNvPr id="90125" name="Object 13"/>
          <p:cNvGraphicFramePr>
            <a:graphicFrameLocks noChangeAspect="1"/>
          </p:cNvGraphicFramePr>
          <p:nvPr/>
        </p:nvGraphicFramePr>
        <p:xfrm>
          <a:off x="380999" y="971550"/>
          <a:ext cx="2066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34" name="Equation" r:id="rId5" imgW="787320" imgH="203040" progId="Equation.DSMT4">
                  <p:embed/>
                </p:oleObj>
              </mc:Choice>
              <mc:Fallback>
                <p:oleObj name="Equation" r:id="rId5" imgW="787320" imgH="20304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99" y="971550"/>
                        <a:ext cx="2066925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57200" y="165735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aphicFrame>
        <p:nvGraphicFramePr>
          <p:cNvPr id="137224" name="Object 8"/>
          <p:cNvGraphicFramePr>
            <a:graphicFrameLocks noChangeAspect="1"/>
          </p:cNvGraphicFramePr>
          <p:nvPr/>
        </p:nvGraphicFramePr>
        <p:xfrm>
          <a:off x="380999" y="2190750"/>
          <a:ext cx="2133601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35" name="Equation" r:id="rId7" imgW="711000" imgH="228600" progId="Equation.DSMT4">
                  <p:embed/>
                </p:oleObj>
              </mc:Choice>
              <mc:Fallback>
                <p:oleObj name="Equation" r:id="rId7" imgW="711000" imgH="2286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999" y="2190750"/>
                        <a:ext cx="2133601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25" name="Object 9"/>
          <p:cNvGraphicFramePr>
            <a:graphicFrameLocks noChangeAspect="1"/>
          </p:cNvGraphicFramePr>
          <p:nvPr/>
        </p:nvGraphicFramePr>
        <p:xfrm>
          <a:off x="5638800" y="2343150"/>
          <a:ext cx="17113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36" name="Equation" r:id="rId9" imgW="622080" imgH="203040" progId="Equation.DSMT4">
                  <p:embed/>
                </p:oleObj>
              </mc:Choice>
              <mc:Fallback>
                <p:oleObj name="Equation" r:id="rId9" imgW="62208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2343150"/>
                        <a:ext cx="1711325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26" name="Object 10"/>
          <p:cNvGraphicFramePr>
            <a:graphicFrameLocks noChangeAspect="1"/>
          </p:cNvGraphicFramePr>
          <p:nvPr/>
        </p:nvGraphicFramePr>
        <p:xfrm>
          <a:off x="2895600" y="2330450"/>
          <a:ext cx="2209800" cy="491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37" name="Equation" r:id="rId11" imgW="799920" imgH="177480" progId="Equation.DSMT4">
                  <p:embed/>
                </p:oleObj>
              </mc:Choice>
              <mc:Fallback>
                <p:oleObj name="Equation" r:id="rId11" imgW="799920" imgH="1774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330450"/>
                        <a:ext cx="2209800" cy="4910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7228" name="Object 12"/>
          <p:cNvGraphicFramePr>
            <a:graphicFrameLocks noChangeAspect="1"/>
          </p:cNvGraphicFramePr>
          <p:nvPr/>
        </p:nvGraphicFramePr>
        <p:xfrm>
          <a:off x="2514600" y="3714750"/>
          <a:ext cx="34575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38" name="Equation" r:id="rId13" imgW="838080" imgH="203040" progId="Equation.DSMT4">
                  <p:embed/>
                </p:oleObj>
              </mc:Choice>
              <mc:Fallback>
                <p:oleObj name="Equation" r:id="rId13" imgW="838080" imgH="2030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3714750"/>
                        <a:ext cx="3457575" cy="838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81000" y="318135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then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1752600" y="2800350"/>
            <a:ext cx="1219200" cy="11430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2209800" y="2876550"/>
            <a:ext cx="2286000" cy="9906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V="1">
            <a:off x="3886200" y="2876550"/>
            <a:ext cx="2590800" cy="9906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 flipV="1">
            <a:off x="5562600" y="2952750"/>
            <a:ext cx="1447800" cy="9144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b="1" dirty="0"/>
              <a:t>Factor the following polynomials in  form.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x²+bx+c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165735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8600" y="371475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then</a:t>
            </a:r>
          </a:p>
        </p:txBody>
      </p:sp>
      <p:graphicFrame>
        <p:nvGraphicFramePr>
          <p:cNvPr id="142343" name="Object 7"/>
          <p:cNvGraphicFramePr>
            <a:graphicFrameLocks noChangeAspect="1"/>
          </p:cNvGraphicFramePr>
          <p:nvPr/>
        </p:nvGraphicFramePr>
        <p:xfrm>
          <a:off x="304800" y="971550"/>
          <a:ext cx="210026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4" name="Equation" r:id="rId5" imgW="799920" imgH="203040" progId="Equation.DSMT4">
                  <p:embed/>
                </p:oleObj>
              </mc:Choice>
              <mc:Fallback>
                <p:oleObj name="Equation" r:id="rId5" imgW="79992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971550"/>
                        <a:ext cx="210026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44" name="Object 8"/>
          <p:cNvGraphicFramePr>
            <a:graphicFrameLocks noChangeAspect="1"/>
          </p:cNvGraphicFramePr>
          <p:nvPr/>
        </p:nvGraphicFramePr>
        <p:xfrm>
          <a:off x="609599" y="2114550"/>
          <a:ext cx="165946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5" name="Equation" r:id="rId7" imgW="711000" imgH="228600" progId="Equation.DSMT4">
                  <p:embed/>
                </p:oleObj>
              </mc:Choice>
              <mc:Fallback>
                <p:oleObj name="Equation" r:id="rId7" imgW="711000" imgH="2286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599" y="2114550"/>
                        <a:ext cx="1659467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45" name="Object 9"/>
          <p:cNvGraphicFramePr>
            <a:graphicFrameLocks noChangeAspect="1"/>
          </p:cNvGraphicFramePr>
          <p:nvPr/>
        </p:nvGraphicFramePr>
        <p:xfrm>
          <a:off x="6172200" y="2266950"/>
          <a:ext cx="1924051" cy="488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6" name="Equation" r:id="rId9" imgW="799920" imgH="203040" progId="Equation.DSMT4">
                  <p:embed/>
                </p:oleObj>
              </mc:Choice>
              <mc:Fallback>
                <p:oleObj name="Equation" r:id="rId9" imgW="79992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2266950"/>
                        <a:ext cx="1924051" cy="4886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47" name="Object 11"/>
          <p:cNvGraphicFramePr>
            <a:graphicFrameLocks noChangeAspect="1"/>
          </p:cNvGraphicFramePr>
          <p:nvPr/>
        </p:nvGraphicFramePr>
        <p:xfrm>
          <a:off x="2514599" y="3638550"/>
          <a:ext cx="34575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7" name="Equation" r:id="rId11" imgW="838080" imgH="203040" progId="Equation.DSMT4">
                  <p:embed/>
                </p:oleObj>
              </mc:Choice>
              <mc:Fallback>
                <p:oleObj name="Equation" r:id="rId11" imgW="83808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599" y="3638550"/>
                        <a:ext cx="3457575" cy="838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rot="10800000" flipV="1">
            <a:off x="3886200" y="2647950"/>
            <a:ext cx="3200400" cy="12192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V="1">
            <a:off x="5562600" y="2571750"/>
            <a:ext cx="2209800" cy="12954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H="1">
            <a:off x="1600200" y="2571750"/>
            <a:ext cx="1371600" cy="13716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057400" y="2724150"/>
            <a:ext cx="2438400" cy="11430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2348" name="Object 12"/>
          <p:cNvGraphicFramePr>
            <a:graphicFrameLocks noChangeAspect="1"/>
          </p:cNvGraphicFramePr>
          <p:nvPr/>
        </p:nvGraphicFramePr>
        <p:xfrm>
          <a:off x="2667000" y="2241829"/>
          <a:ext cx="2743200" cy="482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58" name="Equation" r:id="rId13" imgW="1155600" imgH="203040" progId="Equation.DSMT4">
                  <p:embed/>
                </p:oleObj>
              </mc:Choice>
              <mc:Fallback>
                <p:oleObj name="Equation" r:id="rId13" imgW="1155600" imgH="2030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241829"/>
                        <a:ext cx="2743200" cy="4823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b="1" dirty="0"/>
              <a:t>Factor the following polynomials in  form.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x²+bx+c</a:t>
            </a:r>
          </a:p>
        </p:txBody>
      </p:sp>
      <p:graphicFrame>
        <p:nvGraphicFramePr>
          <p:cNvPr id="90127" name="Object 15"/>
          <p:cNvGraphicFramePr>
            <a:graphicFrameLocks noChangeAspect="1"/>
          </p:cNvGraphicFramePr>
          <p:nvPr/>
        </p:nvGraphicFramePr>
        <p:xfrm>
          <a:off x="381000" y="971550"/>
          <a:ext cx="2200276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57" name="Equation" r:id="rId5" imgW="838080" imgH="203040" progId="Equation.DSMT4">
                  <p:embed/>
                </p:oleObj>
              </mc:Choice>
              <mc:Fallback>
                <p:oleObj name="Equation" r:id="rId5" imgW="838080" imgH="20304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971550"/>
                        <a:ext cx="2200276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57200" y="165735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aphicFrame>
        <p:nvGraphicFramePr>
          <p:cNvPr id="138248" name="Object 8"/>
          <p:cNvGraphicFramePr>
            <a:graphicFrameLocks noChangeAspect="1"/>
          </p:cNvGraphicFramePr>
          <p:nvPr/>
        </p:nvGraphicFramePr>
        <p:xfrm>
          <a:off x="423333" y="2038350"/>
          <a:ext cx="1862667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58" name="Equation" r:id="rId7" imgW="698400" imgH="228600" progId="Equation.DSMT4">
                  <p:embed/>
                </p:oleObj>
              </mc:Choice>
              <mc:Fallback>
                <p:oleObj name="Equation" r:id="rId7" imgW="698400" imgH="2286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333" y="2038350"/>
                        <a:ext cx="1862667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8249" name="Object 9"/>
          <p:cNvGraphicFramePr>
            <a:graphicFrameLocks noChangeAspect="1"/>
          </p:cNvGraphicFramePr>
          <p:nvPr/>
        </p:nvGraphicFramePr>
        <p:xfrm>
          <a:off x="6038850" y="2114550"/>
          <a:ext cx="22669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59" name="Equation" r:id="rId9" imgW="863280" imgH="203040" progId="Equation.DSMT4">
                  <p:embed/>
                </p:oleObj>
              </mc:Choice>
              <mc:Fallback>
                <p:oleObj name="Equation" r:id="rId9" imgW="86328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8850" y="2114550"/>
                        <a:ext cx="226695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8250" name="Object 10"/>
          <p:cNvGraphicFramePr>
            <a:graphicFrameLocks noChangeAspect="1"/>
          </p:cNvGraphicFramePr>
          <p:nvPr/>
        </p:nvGraphicFramePr>
        <p:xfrm>
          <a:off x="2590800" y="2133177"/>
          <a:ext cx="2895600" cy="5147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60" name="Equation" r:id="rId11" imgW="1143000" imgH="203040" progId="Equation.DSMT4">
                  <p:embed/>
                </p:oleObj>
              </mc:Choice>
              <mc:Fallback>
                <p:oleObj name="Equation" r:id="rId11" imgW="1143000" imgH="203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133177"/>
                        <a:ext cx="2895600" cy="5147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28600" y="371475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then</a:t>
            </a:r>
          </a:p>
        </p:txBody>
      </p:sp>
      <p:graphicFrame>
        <p:nvGraphicFramePr>
          <p:cNvPr id="138251" name="Object 11"/>
          <p:cNvGraphicFramePr>
            <a:graphicFrameLocks noChangeAspect="1"/>
          </p:cNvGraphicFramePr>
          <p:nvPr/>
        </p:nvGraphicFramePr>
        <p:xfrm>
          <a:off x="2895599" y="3705370"/>
          <a:ext cx="2824167" cy="695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61" name="Equation" r:id="rId13" imgW="825480" imgH="203040" progId="Equation.DSMT4">
                  <p:embed/>
                </p:oleObj>
              </mc:Choice>
              <mc:Fallback>
                <p:oleObj name="Equation" r:id="rId13" imgW="82548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599" y="3705370"/>
                        <a:ext cx="2824167" cy="69518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rot="10800000" flipV="1">
            <a:off x="3886200" y="2571750"/>
            <a:ext cx="3276600" cy="12954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5562600" y="2571750"/>
            <a:ext cx="2286000" cy="12954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600200" y="2571750"/>
            <a:ext cx="1752600" cy="14478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057400" y="2724150"/>
            <a:ext cx="2438400" cy="11430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b="1" dirty="0"/>
              <a:t>Factor the following polynomials in  form.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x²+bx+c</a:t>
            </a:r>
          </a:p>
        </p:txBody>
      </p:sp>
      <p:graphicFrame>
        <p:nvGraphicFramePr>
          <p:cNvPr id="90128" name="Object 16"/>
          <p:cNvGraphicFramePr>
            <a:graphicFrameLocks noChangeAspect="1"/>
          </p:cNvGraphicFramePr>
          <p:nvPr/>
        </p:nvGraphicFramePr>
        <p:xfrm>
          <a:off x="381000" y="895350"/>
          <a:ext cx="2540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1" name="Equation" r:id="rId5" imgW="952200" imgH="228600" progId="Equation.DSMT4">
                  <p:embed/>
                </p:oleObj>
              </mc:Choice>
              <mc:Fallback>
                <p:oleObj name="Equation" r:id="rId5" imgW="952200" imgH="2286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895350"/>
                        <a:ext cx="25400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57200" y="165735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aphicFrame>
        <p:nvGraphicFramePr>
          <p:cNvPr id="139272" name="Object 8"/>
          <p:cNvGraphicFramePr>
            <a:graphicFrameLocks noChangeAspect="1"/>
          </p:cNvGraphicFramePr>
          <p:nvPr/>
        </p:nvGraphicFramePr>
        <p:xfrm>
          <a:off x="533400" y="2114550"/>
          <a:ext cx="1841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2" name="Equation" r:id="rId7" imgW="736560" imgH="228600" progId="Equation.DSMT4">
                  <p:embed/>
                </p:oleObj>
              </mc:Choice>
              <mc:Fallback>
                <p:oleObj name="Equation" r:id="rId7" imgW="736560" imgH="2286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114550"/>
                        <a:ext cx="18415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9273" name="Object 9"/>
          <p:cNvGraphicFramePr>
            <a:graphicFrameLocks noChangeAspect="1"/>
          </p:cNvGraphicFramePr>
          <p:nvPr/>
        </p:nvGraphicFramePr>
        <p:xfrm>
          <a:off x="5884862" y="2266950"/>
          <a:ext cx="165893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3" name="Equation" r:id="rId9" imgW="698400" imgH="203040" progId="Equation.DSMT4">
                  <p:embed/>
                </p:oleObj>
              </mc:Choice>
              <mc:Fallback>
                <p:oleObj name="Equation" r:id="rId9" imgW="69840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4862" y="2266950"/>
                        <a:ext cx="1658938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9274" name="Object 10"/>
          <p:cNvGraphicFramePr>
            <a:graphicFrameLocks noChangeAspect="1"/>
          </p:cNvGraphicFramePr>
          <p:nvPr/>
        </p:nvGraphicFramePr>
        <p:xfrm>
          <a:off x="3146425" y="2266950"/>
          <a:ext cx="21113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4" name="Equation" r:id="rId11" imgW="888840" imgH="203040" progId="Equation.DSMT4">
                  <p:embed/>
                </p:oleObj>
              </mc:Choice>
              <mc:Fallback>
                <p:oleObj name="Equation" r:id="rId11" imgW="888840" imgH="203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6425" y="2266950"/>
                        <a:ext cx="211137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28600" y="348615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then</a:t>
            </a:r>
          </a:p>
        </p:txBody>
      </p:sp>
      <p:graphicFrame>
        <p:nvGraphicFramePr>
          <p:cNvPr id="139275" name="Object 11"/>
          <p:cNvGraphicFramePr>
            <a:graphicFrameLocks noChangeAspect="1"/>
          </p:cNvGraphicFramePr>
          <p:nvPr/>
        </p:nvGraphicFramePr>
        <p:xfrm>
          <a:off x="2667000" y="3714750"/>
          <a:ext cx="31908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85" name="Equation" r:id="rId13" imgW="850680" imgH="203040" progId="Equation.DSMT4">
                  <p:embed/>
                </p:oleObj>
              </mc:Choice>
              <mc:Fallback>
                <p:oleObj name="Equation" r:id="rId13" imgW="85068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714750"/>
                        <a:ext cx="3190875" cy="7620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rot="10800000" flipV="1">
            <a:off x="3886200" y="2647950"/>
            <a:ext cx="2895600" cy="12192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5562600" y="2647950"/>
            <a:ext cx="1600200" cy="12192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600200" y="2571750"/>
            <a:ext cx="1752600" cy="14478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133600" y="2571750"/>
            <a:ext cx="2362200" cy="12954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</a:t>
            </a:r>
            <a:r>
              <a:rPr lang="en-US" sz="2400" b="1" dirty="0"/>
              <a:t>Factor the following polynomials in  form.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x²+bx+c</a:t>
            </a:r>
          </a:p>
        </p:txBody>
      </p:sp>
      <p:graphicFrame>
        <p:nvGraphicFramePr>
          <p:cNvPr id="90129" name="Object 17"/>
          <p:cNvGraphicFramePr>
            <a:graphicFrameLocks noChangeAspect="1"/>
          </p:cNvGraphicFramePr>
          <p:nvPr/>
        </p:nvGraphicFramePr>
        <p:xfrm>
          <a:off x="381000" y="1047750"/>
          <a:ext cx="2667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5" name="Equation" r:id="rId5" imgW="1015920" imgH="203040" progId="Equation.DSMT4">
                  <p:embed/>
                </p:oleObj>
              </mc:Choice>
              <mc:Fallback>
                <p:oleObj name="Equation" r:id="rId5" imgW="1015920" imgH="20304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047750"/>
                        <a:ext cx="26670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57200" y="165735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Solution:</a:t>
            </a:r>
          </a:p>
        </p:txBody>
      </p:sp>
      <p:graphicFrame>
        <p:nvGraphicFramePr>
          <p:cNvPr id="140296" name="Object 8"/>
          <p:cNvGraphicFramePr>
            <a:graphicFrameLocks noChangeAspect="1"/>
          </p:cNvGraphicFramePr>
          <p:nvPr/>
        </p:nvGraphicFramePr>
        <p:xfrm>
          <a:off x="304800" y="2114550"/>
          <a:ext cx="189653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6" name="Equation" r:id="rId7" imgW="711000" imgH="228600" progId="Equation.DSMT4">
                  <p:embed/>
                </p:oleObj>
              </mc:Choice>
              <mc:Fallback>
                <p:oleObj name="Equation" r:id="rId7" imgW="711000" imgH="2286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114550"/>
                        <a:ext cx="189653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0297" name="Object 9"/>
          <p:cNvGraphicFramePr>
            <a:graphicFrameLocks noChangeAspect="1"/>
          </p:cNvGraphicFramePr>
          <p:nvPr/>
        </p:nvGraphicFramePr>
        <p:xfrm>
          <a:off x="2590800" y="2216150"/>
          <a:ext cx="3121479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7" name="Equation" r:id="rId9" imgW="1180800" imgH="177480" progId="Equation.DSMT4">
                  <p:embed/>
                </p:oleObj>
              </mc:Choice>
              <mc:Fallback>
                <p:oleObj name="Equation" r:id="rId9" imgW="1180800" imgH="1774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216150"/>
                        <a:ext cx="3121479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0298" name="Object 10"/>
          <p:cNvGraphicFramePr>
            <a:graphicFrameLocks noChangeAspect="1"/>
          </p:cNvGraphicFramePr>
          <p:nvPr/>
        </p:nvGraphicFramePr>
        <p:xfrm>
          <a:off x="5943601" y="2228850"/>
          <a:ext cx="2895599" cy="544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8" name="Equation" r:id="rId11" imgW="1091880" imgH="203040" progId="Equation.DSMT4">
                  <p:embed/>
                </p:oleObj>
              </mc:Choice>
              <mc:Fallback>
                <p:oleObj name="Equation" r:id="rId11" imgW="1091880" imgH="203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1" y="2228850"/>
                        <a:ext cx="2895599" cy="5446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28600" y="371475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then</a:t>
            </a:r>
          </a:p>
        </p:txBody>
      </p:sp>
      <p:graphicFrame>
        <p:nvGraphicFramePr>
          <p:cNvPr id="140299" name="Object 11"/>
          <p:cNvGraphicFramePr>
            <a:graphicFrameLocks noChangeAspect="1"/>
          </p:cNvGraphicFramePr>
          <p:nvPr/>
        </p:nvGraphicFramePr>
        <p:xfrm>
          <a:off x="2514600" y="3867150"/>
          <a:ext cx="36195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309" name="Equation" r:id="rId13" imgW="965160" imgH="203040" progId="Equation.DSMT4">
                  <p:embed/>
                </p:oleObj>
              </mc:Choice>
              <mc:Fallback>
                <p:oleObj name="Equation" r:id="rId13" imgW="96516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3867150"/>
                        <a:ext cx="3619500" cy="7620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rot="10800000" flipV="1">
            <a:off x="3886200" y="2647950"/>
            <a:ext cx="3733800" cy="12192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 flipV="1">
            <a:off x="5562600" y="2647950"/>
            <a:ext cx="2971800" cy="12192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447800" y="2647950"/>
            <a:ext cx="1752600" cy="14478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981200" y="2647950"/>
            <a:ext cx="2743200" cy="1295400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266</Words>
  <Application>Microsoft Office PowerPoint</Application>
  <PresentationFormat>On-screen Show (16:9)</PresentationFormat>
  <Paragraphs>47</Paragraphs>
  <Slides>9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Cambria</vt:lpstr>
      <vt:lpstr>Cambria Math</vt:lpstr>
      <vt:lpstr>Symbol</vt:lpstr>
      <vt:lpstr>Office Theme</vt:lpstr>
      <vt:lpstr>Equation</vt:lpstr>
      <vt:lpstr>Factoring x²+bx + c</vt:lpstr>
      <vt:lpstr>Factoring x²+bx+c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172</cp:revision>
  <dcterms:created xsi:type="dcterms:W3CDTF">2016-12-20T05:05:08Z</dcterms:created>
  <dcterms:modified xsi:type="dcterms:W3CDTF">2017-04-01T22:40:51Z</dcterms:modified>
</cp:coreProperties>
</file>